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72" r:id="rId3"/>
    <p:sldId id="259" r:id="rId4"/>
    <p:sldId id="260" r:id="rId5"/>
    <p:sldId id="261" r:id="rId6"/>
    <p:sldId id="276" r:id="rId7"/>
    <p:sldId id="277" r:id="rId8"/>
    <p:sldId id="278" r:id="rId9"/>
    <p:sldId id="279" r:id="rId10"/>
    <p:sldId id="280" r:id="rId11"/>
    <p:sldId id="264" r:id="rId12"/>
    <p:sldId id="263" r:id="rId13"/>
    <p:sldId id="282" r:id="rId14"/>
    <p:sldId id="281" r:id="rId15"/>
    <p:sldId id="285" r:id="rId16"/>
    <p:sldId id="286" r:id="rId17"/>
    <p:sldId id="303" r:id="rId18"/>
    <p:sldId id="265" r:id="rId19"/>
    <p:sldId id="297" r:id="rId20"/>
    <p:sldId id="299" r:id="rId21"/>
    <p:sldId id="298" r:id="rId22"/>
    <p:sldId id="300" r:id="rId23"/>
    <p:sldId id="301" r:id="rId24"/>
    <p:sldId id="302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87" r:id="rId33"/>
    <p:sldId id="288" r:id="rId34"/>
    <p:sldId id="296" r:id="rId35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42" autoAdjust="0"/>
    <p:restoredTop sz="94681"/>
  </p:normalViewPr>
  <p:slideViewPr>
    <p:cSldViewPr>
      <p:cViewPr varScale="1">
        <p:scale>
          <a:sx n="45" d="100"/>
          <a:sy n="45" d="100"/>
        </p:scale>
        <p:origin x="552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Capobianco Lopes" userId="e2602793-81ee-4f40-ac4e-f7a7f9d1e175" providerId="ADAL" clId="{7F704396-5C0A-4773-8443-574AD5DF6845}"/>
    <pc:docChg chg="modSld">
      <pc:chgData name="Mauricio Capobianco Lopes" userId="e2602793-81ee-4f40-ac4e-f7a7f9d1e175" providerId="ADAL" clId="{7F704396-5C0A-4773-8443-574AD5DF6845}" dt="2020-02-27T15:12:44.677" v="4" actId="20577"/>
      <pc:docMkLst>
        <pc:docMk/>
      </pc:docMkLst>
      <pc:sldChg chg="modSp">
        <pc:chgData name="Mauricio Capobianco Lopes" userId="e2602793-81ee-4f40-ac4e-f7a7f9d1e175" providerId="ADAL" clId="{7F704396-5C0A-4773-8443-574AD5DF6845}" dt="2020-02-27T15:12:35.257" v="1" actId="20577"/>
        <pc:sldMkLst>
          <pc:docMk/>
          <pc:sldMk cId="2489010789" sldId="261"/>
        </pc:sldMkLst>
        <pc:spChg chg="mod">
          <ac:chgData name="Mauricio Capobianco Lopes" userId="e2602793-81ee-4f40-ac4e-f7a7f9d1e175" providerId="ADAL" clId="{7F704396-5C0A-4773-8443-574AD5DF6845}" dt="2020-02-27T15:12:35.257" v="1" actId="20577"/>
          <ac:spMkLst>
            <pc:docMk/>
            <pc:sldMk cId="2489010789" sldId="261"/>
            <ac:spMk id="3" creationId="{00000000-0000-0000-0000-000000000000}"/>
          </ac:spMkLst>
        </pc:spChg>
      </pc:sldChg>
      <pc:sldChg chg="modSp">
        <pc:chgData name="Mauricio Capobianco Lopes" userId="e2602793-81ee-4f40-ac4e-f7a7f9d1e175" providerId="ADAL" clId="{7F704396-5C0A-4773-8443-574AD5DF6845}" dt="2020-02-27T15:12:44.677" v="4" actId="20577"/>
        <pc:sldMkLst>
          <pc:docMk/>
          <pc:sldMk cId="1958979546" sldId="262"/>
        </pc:sldMkLst>
        <pc:spChg chg="mod">
          <ac:chgData name="Mauricio Capobianco Lopes" userId="e2602793-81ee-4f40-ac4e-f7a7f9d1e175" providerId="ADAL" clId="{7F704396-5C0A-4773-8443-574AD5DF6845}" dt="2020-02-27T15:12:44.677" v="4" actId="20577"/>
          <ac:spMkLst>
            <pc:docMk/>
            <pc:sldMk cId="1958979546" sldId="262"/>
            <ac:spMk id="3" creationId="{00000000-0000-0000-0000-000000000000}"/>
          </ac:spMkLst>
        </pc:spChg>
      </pc:sldChg>
    </pc:docChg>
  </pc:docChgLst>
  <pc:docChgLst>
    <pc:chgData name="Mauricio Capobianco Lopes" userId="e2602793-81ee-4f40-ac4e-f7a7f9d1e175" providerId="ADAL" clId="{5E4B7503-6885-43C1-8A95-77DFDBD689BD}"/>
    <pc:docChg chg="custSel modSld">
      <pc:chgData name="Mauricio Capobianco Lopes" userId="e2602793-81ee-4f40-ac4e-f7a7f9d1e175" providerId="ADAL" clId="{5E4B7503-6885-43C1-8A95-77DFDBD689BD}" dt="2019-11-21T21:38:28.451" v="70" actId="20577"/>
      <pc:docMkLst>
        <pc:docMk/>
      </pc:docMkLst>
      <pc:sldChg chg="modSp">
        <pc:chgData name="Mauricio Capobianco Lopes" userId="e2602793-81ee-4f40-ac4e-f7a7f9d1e175" providerId="ADAL" clId="{5E4B7503-6885-43C1-8A95-77DFDBD689BD}" dt="2019-11-21T21:38:28.451" v="70" actId="20577"/>
        <pc:sldMkLst>
          <pc:docMk/>
          <pc:sldMk cId="2007070856" sldId="264"/>
        </pc:sldMkLst>
        <pc:spChg chg="mod">
          <ac:chgData name="Mauricio Capobianco Lopes" userId="e2602793-81ee-4f40-ac4e-f7a7f9d1e175" providerId="ADAL" clId="{5E4B7503-6885-43C1-8A95-77DFDBD689BD}" dt="2019-11-21T21:38:28.451" v="70" actId="20577"/>
          <ac:spMkLst>
            <pc:docMk/>
            <pc:sldMk cId="2007070856" sldId="264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945F4-D27A-4367-A3B0-D5C75D28FDFB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D634-128F-4286-94AE-2BD31E64DC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232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CF796-4DF3-43F4-922C-39FAA64F3D5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817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Testar na prévia se pode enxergar o texto projetado.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D634-128F-4286-94AE-2BD31E64DC9A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057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Testar na prévia se pode enxergar o texto projetado.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D634-128F-4286-94AE-2BD31E64DC9A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525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Testar na prévia se pode enxergar o texto projetado.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D634-128F-4286-94AE-2BD31E64DC9A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166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Testar na prévia se pode enxergar o texto projetado.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D634-128F-4286-94AE-2BD31E64DC9A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1020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CF796-4DF3-43F4-922C-39FAA64F3D5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771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CF796-4DF3-43F4-922C-39FAA64F3D5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3343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F1496-151F-C242-D7EC-E90D34B37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8E43703-7A9A-578B-CB24-52027C7E4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BCBEC0F-618E-86EC-3222-5F4099C2E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30DC15-C415-C989-6E6C-99E8AF74DA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CF796-4DF3-43F4-922C-39FAA64F3D5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693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C8708-530F-00AC-C05F-BA8CDD349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C0CAC6A-4A12-FE49-BAF9-3F6045BFB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0F69C68-1A25-8718-2FB4-A6C6391049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5A4B5F5-1E0B-749B-D5EF-085F804F6C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CF796-4DF3-43F4-922C-39FAA64F3D5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4582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Testar na prévia se pode enxergar o texto projetado.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D634-128F-4286-94AE-2BD31E64DC9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6949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Testar na prévia se pode enxergar o texto projetado.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D634-128F-4286-94AE-2BD31E64DC9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3124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6B76A-638C-E914-42CC-C9FFDE5F6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11703FB-D862-3EA3-54F2-25D2D042F1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10BE977-BD58-F256-6A4D-E175D873C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Testar na prévia se pode enxergar o texto projetado.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C731DD5-88E8-1805-7E63-562CF4AC3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D634-128F-4286-94AE-2BD31E64DC9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3083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Testar na prévia se pode enxergar o texto projetado.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D634-128F-4286-94AE-2BD31E64DC9A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9366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751E00-8267-4604-A477-06D690F3831A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BB5B2E-7B09-42BA-B78A-718198AF402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A41635-D202-4D10-8FA9-DA258B96F66E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68E297-6CBE-4718-A55E-559A2615A1B7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56A142-61B5-4E3D-90E3-37CCCA5B8200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46EF70-771F-4125-BD92-2CF85D34D26F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55F65-09CC-47BE-B43C-09A283D2E9B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02316F-EB17-4252-8A8C-611AED72FBAB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B138E0-A9D7-4867-995F-585EB895710D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CF3198-B843-4265-ABF0-65946D3BF37C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0879FC-8726-479C-A2CE-57C987F54908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27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8F5D6D9-064D-480F-AE44-1D22C9D85F98}" type="slidenum">
              <a:rPr lang="pt-BR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2130425"/>
            <a:ext cx="8352928" cy="1470025"/>
          </a:xfrm>
        </p:spPr>
        <p:txBody>
          <a:bodyPr/>
          <a:lstStyle/>
          <a:p>
            <a:r>
              <a:rPr lang="pt-BR" altLang="pt-BR" dirty="0"/>
              <a:t>DRIVER VR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Aluno: Vítor Gabriel Eduardo</a:t>
            </a:r>
          </a:p>
          <a:p>
            <a:endParaRPr lang="pt-BR" dirty="0"/>
          </a:p>
          <a:p>
            <a:r>
              <a:rPr lang="pt-BR" dirty="0"/>
              <a:t>Orientador: Dalton Solano dos Reis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3F9EB-AAD4-7DB1-31FC-9FD2F9F4E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F7D17C-0C4F-CE33-5B4D-92A0C7E4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241"/>
            <a:ext cx="8229600" cy="1143000"/>
          </a:xfrm>
        </p:spPr>
        <p:txBody>
          <a:bodyPr/>
          <a:lstStyle/>
          <a:p>
            <a:r>
              <a:rPr lang="pt-BR" dirty="0"/>
              <a:t>Trabalhos Correlatos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3E534E-53D0-1CEE-9813-0E39FE895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88840"/>
            <a:ext cx="8229600" cy="4528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pt-BR" sz="2400" err="1"/>
              <a:t>Realidade</a:t>
            </a:r>
            <a:r>
              <a:rPr lang="en-US" altLang="pt-BR" sz="2400"/>
              <a:t> Virtual </a:t>
            </a:r>
            <a:r>
              <a:rPr lang="en-US" altLang="pt-BR" sz="2400" err="1"/>
              <a:t>em</a:t>
            </a:r>
            <a:r>
              <a:rPr lang="en-US" altLang="pt-BR" sz="2400"/>
              <a:t> </a:t>
            </a:r>
            <a:r>
              <a:rPr lang="en-US" altLang="pt-BR" sz="2400" err="1"/>
              <a:t>dispositivos</a:t>
            </a:r>
            <a:r>
              <a:rPr lang="en-US" altLang="pt-BR" sz="2400"/>
              <a:t> </a:t>
            </a:r>
            <a:r>
              <a:rPr lang="en-US" altLang="pt-BR" sz="2400" err="1"/>
              <a:t>móveis</a:t>
            </a:r>
            <a:endParaRPr lang="en-US" altLang="pt-BR" sz="2400"/>
          </a:p>
          <a:p>
            <a:pPr eaLnBrk="1" hangingPunct="1"/>
            <a:r>
              <a:rPr lang="en-US" altLang="pt-BR" sz="2400"/>
              <a:t>Mundo virtual, </a:t>
            </a:r>
            <a:r>
              <a:rPr lang="en-US" altLang="pt-BR" sz="2400" err="1"/>
              <a:t>padrões</a:t>
            </a:r>
            <a:r>
              <a:rPr lang="en-US" altLang="pt-BR" sz="2400"/>
              <a:t> reais?</a:t>
            </a:r>
          </a:p>
          <a:p>
            <a:pPr eaLnBrk="1" hangingPunct="1"/>
            <a:r>
              <a:rPr lang="en-US" altLang="pt-BR" sz="2400" err="1"/>
              <a:t>Resultados</a:t>
            </a:r>
            <a:endParaRPr lang="en-US" altLang="pt-BR" sz="2400"/>
          </a:p>
          <a:p>
            <a:endParaRPr lang="pt-BR" altLang="pt-BR" kern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E12BEB5-2E02-0EA6-72FC-0F3407534CAA}"/>
              </a:ext>
            </a:extLst>
          </p:cNvPr>
          <p:cNvSpPr txBox="1">
            <a:spLocks/>
          </p:cNvSpPr>
          <p:nvPr/>
        </p:nvSpPr>
        <p:spPr bwMode="auto">
          <a:xfrm>
            <a:off x="1115616" y="1232164"/>
            <a:ext cx="6912768" cy="505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77500" lnSpcReduction="20000"/>
          </a:bodyPr>
          <a:lstStyle>
            <a:lvl1pPr marL="342900" indent="-342900" algn="ctr" rtl="0" fontAlgn="base">
              <a:spcBef>
                <a:spcPct val="0"/>
              </a:spcBef>
              <a:spcAft>
                <a:spcPct val="0"/>
              </a:spcAft>
              <a:buChar char="•"/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marL="742950" indent="-285750" algn="ctr" rtl="0" fontAlgn="base">
              <a:spcBef>
                <a:spcPct val="0"/>
              </a:spcBef>
              <a:spcAft>
                <a:spcPct val="0"/>
              </a:spcAft>
              <a:buChar char="–"/>
              <a:defRPr sz="4400">
                <a:solidFill>
                  <a:schemeClr val="tx2"/>
                </a:solidFill>
                <a:latin typeface="Arial" charset="0"/>
              </a:defRPr>
            </a:lvl2pPr>
            <a:lvl3pPr marL="1143000" indent="-228600" algn="ctr" rtl="0" fontAlgn="base">
              <a:spcBef>
                <a:spcPct val="0"/>
              </a:spcBef>
              <a:spcAft>
                <a:spcPct val="0"/>
              </a:spcAft>
              <a:buChar char="•"/>
              <a:defRPr sz="4400">
                <a:solidFill>
                  <a:schemeClr val="tx2"/>
                </a:solidFill>
                <a:latin typeface="Arial" charset="0"/>
              </a:defRPr>
            </a:lvl3pPr>
            <a:lvl4pPr marL="1600200" indent="-228600" algn="ctr" rtl="0" fontAlgn="base">
              <a:spcBef>
                <a:spcPct val="0"/>
              </a:spcBef>
              <a:spcAft>
                <a:spcPct val="0"/>
              </a:spcAft>
              <a:buChar char="–"/>
              <a:defRPr sz="4400">
                <a:solidFill>
                  <a:schemeClr val="tx2"/>
                </a:solidFill>
                <a:latin typeface="Arial" charset="0"/>
              </a:defRPr>
            </a:lvl4pPr>
            <a:lvl5pPr marL="2057400" indent="-228600" algn="ctr" rtl="0" fontAlgn="base">
              <a:spcBef>
                <a:spcPct val="0"/>
              </a:spcBef>
              <a:spcAft>
                <a:spcPct val="0"/>
              </a:spcAft>
              <a:buChar char="»"/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indent="-228600" algn="ctr" rtl="0" fontAlgn="base">
              <a:spcBef>
                <a:spcPct val="0"/>
              </a:spcBef>
              <a:spcAft>
                <a:spcPct val="0"/>
              </a:spcAft>
              <a:buChar char="»"/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indent="-228600" algn="ctr" rtl="0" fontAlgn="base">
              <a:spcBef>
                <a:spcPct val="0"/>
              </a:spcBef>
              <a:spcAft>
                <a:spcPct val="0"/>
              </a:spcAft>
              <a:buChar char="»"/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indent="-228600" algn="ctr" rtl="0" fontAlgn="base">
              <a:spcBef>
                <a:spcPct val="0"/>
              </a:spcBef>
              <a:spcAft>
                <a:spcPct val="0"/>
              </a:spcAft>
              <a:buChar char="»"/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indent="-228600" algn="ctr" rtl="0" fontAlgn="base">
              <a:spcBef>
                <a:spcPct val="0"/>
              </a:spcBef>
              <a:spcAft>
                <a:spcPct val="0"/>
              </a:spcAft>
              <a:buChar char="»"/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altLang="pt-BR" sz="2000"/>
              <a:t>A Case Study of a Virtual Reality‑Based Drink Driving Educational Tool (</a:t>
            </a:r>
            <a:r>
              <a:rPr lang="en-US" altLang="pt-BR" sz="2000" err="1"/>
              <a:t>Mastertonl</a:t>
            </a:r>
            <a:r>
              <a:rPr lang="en-US" altLang="pt-BR" sz="2000"/>
              <a:t> e Wilson, 2023)</a:t>
            </a:r>
            <a:endParaRPr lang="pt-BR" sz="2000" kern="0"/>
          </a:p>
        </p:txBody>
      </p:sp>
      <p:pic>
        <p:nvPicPr>
          <p:cNvPr id="4" name="Imagem 10" descr="Tela de computador com fundo verde&#10;&#10;Descrição gerada automaticamente com confiança média">
            <a:extLst>
              <a:ext uri="{FF2B5EF4-FFF2-40B4-BE49-F238E27FC236}">
                <a16:creationId xmlns:a16="http://schemas.microsoft.com/office/drawing/2014/main" id="{740B43A1-E9CF-B3E8-A97E-B3A42CA36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613" y="2904618"/>
            <a:ext cx="2547936" cy="213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8" descr="Foto de um carro&#10;&#10;Descrição gerada automaticamente com confiança média">
            <a:extLst>
              <a:ext uri="{FF2B5EF4-FFF2-40B4-BE49-F238E27FC236}">
                <a16:creationId xmlns:a16="http://schemas.microsoft.com/office/drawing/2014/main" id="{B5B895B9-5386-4DA0-1F45-AEC229A73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64"/>
          <a:stretch>
            <a:fillRect/>
          </a:stretch>
        </p:blipFill>
        <p:spPr bwMode="auto">
          <a:xfrm>
            <a:off x="649625" y="5165859"/>
            <a:ext cx="5310188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6" descr="Pessoa posando para foto em frente a espelho&#10;&#10;Descrição gerada automaticamente com confiança média">
            <a:extLst>
              <a:ext uri="{FF2B5EF4-FFF2-40B4-BE49-F238E27FC236}">
                <a16:creationId xmlns:a16="http://schemas.microsoft.com/office/drawing/2014/main" id="{4E2242C5-8330-0EE4-8686-2F245FDE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88" y="2617448"/>
            <a:ext cx="2547937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1919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pt-BR" sz="4800"/>
              <a:t>Especificação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707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Requisitos Funcionais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2400" dirty="0">
                <a:ea typeface="Times New Roman" panose="02020603050405020304" pitchFamily="18" charset="0"/>
              </a:rPr>
              <a:t>RF01 - Possuir um menu inicial para a escolha de diferentes cenários</a:t>
            </a:r>
          </a:p>
          <a:p>
            <a:r>
              <a:rPr lang="pt-BR" sz="2400" dirty="0">
                <a:ea typeface="Times New Roman" panose="02020603050405020304" pitchFamily="18" charset="0"/>
              </a:rPr>
              <a:t>RF02 - Mimetizar as mãos reais para mão virtuais dentro do ambiente virtual</a:t>
            </a:r>
          </a:p>
          <a:p>
            <a:r>
              <a:rPr lang="pt-BR" sz="2400" dirty="0">
                <a:ea typeface="Times New Roman" panose="02020603050405020304" pitchFamily="18" charset="0"/>
              </a:rPr>
              <a:t>RF03 - Mostrar o movimento do volante real dentro do ambiente virtual</a:t>
            </a:r>
          </a:p>
          <a:p>
            <a:r>
              <a:rPr lang="pt-BR" sz="2400" dirty="0">
                <a:ea typeface="Times New Roman" panose="02020603050405020304" pitchFamily="18" charset="0"/>
              </a:rPr>
              <a:t>RF04 - Possuir um sistema de feedback no volante para pista molhada</a:t>
            </a:r>
          </a:p>
          <a:p>
            <a:r>
              <a:rPr lang="pt-BR" sz="2400" dirty="0">
                <a:ea typeface="Times New Roman" panose="02020603050405020304" pitchFamily="18" charset="0"/>
              </a:rPr>
              <a:t>RF05 - Possuir um sistema de feedback no volante para pista de terra</a:t>
            </a:r>
          </a:p>
          <a:p>
            <a:r>
              <a:rPr lang="pt-BR" sz="2400" dirty="0">
                <a:ea typeface="Times New Roman" panose="02020603050405020304" pitchFamily="18" charset="0"/>
              </a:rPr>
              <a:t>RF06 - Colocar o usuário em primeira pessoa dentro de um kart</a:t>
            </a:r>
          </a:p>
          <a:p>
            <a:r>
              <a:rPr lang="pt-BR" sz="2400" dirty="0">
                <a:ea typeface="Times New Roman" panose="02020603050405020304" pitchFamily="18" charset="0"/>
              </a:rPr>
              <a:t>RF07 - Colocar um sistema de sinto de segurança</a:t>
            </a:r>
          </a:p>
          <a:p>
            <a:r>
              <a:rPr lang="pt-BR" sz="2400" dirty="0">
                <a:ea typeface="Times New Roman" panose="02020603050405020304" pitchFamily="18" charset="0"/>
              </a:rPr>
              <a:t>RF08 - Colocar um sistema para o motor morrer</a:t>
            </a:r>
          </a:p>
          <a:p>
            <a:r>
              <a:rPr lang="pt-BR" sz="2400" dirty="0">
                <a:ea typeface="Times New Roman" panose="02020603050405020304" pitchFamily="18" charset="0"/>
              </a:rPr>
              <a:t>RF09 - Ter um sistema de troca de marcha</a:t>
            </a:r>
          </a:p>
        </p:txBody>
      </p:sp>
    </p:spTree>
    <p:extLst>
      <p:ext uri="{BB962C8B-B14F-4D97-AF65-F5344CB8AC3E}">
        <p14:creationId xmlns:p14="http://schemas.microsoft.com/office/powerpoint/2010/main" val="1997644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A89BD-7169-3E7C-7CAF-AC668B70C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4D9F9-2A08-15C4-8BA2-03FE9B62A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Requisitos Funcionais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B6D4E7-12A1-26D3-1070-F8563F0D9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>
                <a:ea typeface="Times New Roman" panose="02020603050405020304" pitchFamily="18" charset="0"/>
              </a:rPr>
              <a:t>RF10 - Considerar pedais de embreagem, aceleração e freio independentemente;</a:t>
            </a:r>
          </a:p>
          <a:p>
            <a:r>
              <a:rPr lang="pt-BR" sz="2000">
                <a:ea typeface="Times New Roman" panose="02020603050405020304" pitchFamily="18" charset="0"/>
              </a:rPr>
              <a:t>RF11 - Aplicar força G aplicada ao kart;</a:t>
            </a:r>
          </a:p>
          <a:p>
            <a:r>
              <a:rPr lang="pt-BR" sz="2000">
                <a:ea typeface="Times New Roman" panose="02020603050405020304" pitchFamily="18" charset="0"/>
              </a:rPr>
              <a:t>RF12 - Ter um sistema de injeção eletrônica;</a:t>
            </a:r>
          </a:p>
          <a:p>
            <a:r>
              <a:rPr lang="pt-BR" sz="2000">
                <a:ea typeface="Times New Roman" panose="02020603050405020304" pitchFamily="18" charset="0"/>
              </a:rPr>
              <a:t>RF13 - Ter um sistema de rotação do motor e rotação de roda independente;</a:t>
            </a:r>
          </a:p>
          <a:p>
            <a:r>
              <a:rPr lang="pt-BR" sz="2000">
                <a:ea typeface="Times New Roman" panose="02020603050405020304" pitchFamily="18" charset="0"/>
              </a:rPr>
              <a:t>RF14 - Aplicar força de torque conforme a rotação interna do motor e marcha atual;</a:t>
            </a:r>
          </a:p>
          <a:p>
            <a:r>
              <a:rPr lang="pt-BR" sz="2000">
                <a:ea typeface="Times New Roman" panose="02020603050405020304" pitchFamily="18" charset="0"/>
              </a:rPr>
              <a:t>RF15 - Aplicar freio a motor conforme a rotação interna do motor.</a:t>
            </a:r>
          </a:p>
        </p:txBody>
      </p:sp>
    </p:spTree>
    <p:extLst>
      <p:ext uri="{BB962C8B-B14F-4D97-AF65-F5344CB8AC3E}">
        <p14:creationId xmlns:p14="http://schemas.microsoft.com/office/powerpoint/2010/main" val="1904769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EACF7-8556-DF2C-13C4-D20AE88C4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8E8DDC-6DFE-BF94-8BD9-548A7BD73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Requisitos Não Funcionais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C43F47-84A2-F48B-B361-A62A5A078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ea typeface="Times New Roman" panose="02020603050405020304" pitchFamily="18" charset="0"/>
              </a:rPr>
              <a:t>RNF01 - Ser desenvolvido no Unity</a:t>
            </a:r>
          </a:p>
          <a:p>
            <a:r>
              <a:rPr lang="pt-BR" sz="2400" dirty="0">
                <a:ea typeface="Times New Roman" panose="02020603050405020304" pitchFamily="18" charset="0"/>
              </a:rPr>
              <a:t>RNF02 - Rodar no computador</a:t>
            </a:r>
          </a:p>
          <a:p>
            <a:r>
              <a:rPr lang="pt-BR" sz="2400" dirty="0">
                <a:ea typeface="Times New Roman" panose="02020603050405020304" pitchFamily="18" charset="0"/>
              </a:rPr>
              <a:t>RNF03 - Utilizar C# como linguagem de programação</a:t>
            </a:r>
          </a:p>
          <a:p>
            <a:r>
              <a:rPr lang="pt-BR" sz="2400" dirty="0">
                <a:ea typeface="Times New Roman" panose="02020603050405020304" pitchFamily="18" charset="0"/>
              </a:rPr>
              <a:t>RNF04 - Utilizar o Quest 2 como exibição de vídeo</a:t>
            </a:r>
          </a:p>
          <a:p>
            <a:r>
              <a:rPr lang="pt-BR" sz="2400" dirty="0">
                <a:ea typeface="Times New Roman" panose="02020603050405020304" pitchFamily="18" charset="0"/>
              </a:rPr>
              <a:t>RNF05 - Ler dados do ambiente real do Quest 2</a:t>
            </a:r>
          </a:p>
          <a:p>
            <a:r>
              <a:rPr lang="pt-BR" sz="2400" dirty="0">
                <a:ea typeface="Times New Roman" panose="02020603050405020304" pitchFamily="18" charset="0"/>
              </a:rPr>
              <a:t>RNF06 - Ler dados dos controles Logitech G29 (pedais e volante) e a Câmbio DE9 Logitech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391788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7EA34-A10B-495E-DFBF-3F7447FA9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A37CBA7-50AA-8573-D28C-C68EC53C9290}"/>
              </a:ext>
            </a:extLst>
          </p:cNvPr>
          <p:cNvSpPr txBox="1">
            <a:spLocks/>
          </p:cNvSpPr>
          <p:nvPr/>
        </p:nvSpPr>
        <p:spPr bwMode="auto">
          <a:xfrm>
            <a:off x="179512" y="116632"/>
            <a:ext cx="396044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pt-BR" sz="4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LIGAR O KART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E43CB8E-01F8-D90B-E73B-68764B47D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08" t="2915" r="6141" b="3385"/>
          <a:stretch>
            <a:fillRect/>
          </a:stretch>
        </p:blipFill>
        <p:spPr>
          <a:xfrm>
            <a:off x="827583" y="708076"/>
            <a:ext cx="7967039" cy="60332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2219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2E82B-1772-8D13-894E-C011F95B4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44B8276-61DA-525F-F9B0-BC6F155B19D3}"/>
              </a:ext>
            </a:extLst>
          </p:cNvPr>
          <p:cNvSpPr txBox="1">
            <a:spLocks/>
          </p:cNvSpPr>
          <p:nvPr/>
        </p:nvSpPr>
        <p:spPr bwMode="auto">
          <a:xfrm>
            <a:off x="3923928" y="692696"/>
            <a:ext cx="4896544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000" kern="0" dirty="0"/>
              <a:t>M</a:t>
            </a:r>
            <a:r>
              <a:rPr lang="pt-BR" sz="4000" kern="0" dirty="0"/>
              <a:t>OTOR DO KART</a:t>
            </a:r>
            <a:endParaRPr lang="pt-BR" sz="4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911AAB-F1E6-8C57-420D-31A056C296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351" t="69007" r="2275" b="3984"/>
          <a:stretch>
            <a:fillRect/>
          </a:stretch>
        </p:blipFill>
        <p:spPr>
          <a:xfrm>
            <a:off x="395536" y="4443652"/>
            <a:ext cx="3528392" cy="226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DAC430A-259E-5A26-A47F-4324EC2CEA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351" t="6543" r="2275" b="40518"/>
          <a:stretch>
            <a:fillRect/>
          </a:stretch>
        </p:blipFill>
        <p:spPr>
          <a:xfrm>
            <a:off x="395536" y="10544"/>
            <a:ext cx="3528392" cy="44331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2743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DD322-63EC-42E7-E4F3-E48B9DE6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53332F4-0F3A-CCC1-B1DD-3FAA6BB2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84" t="2838" r="29588" b="5306"/>
          <a:stretch>
            <a:fillRect/>
          </a:stretch>
        </p:blipFill>
        <p:spPr>
          <a:xfrm>
            <a:off x="179512" y="29542"/>
            <a:ext cx="8763308" cy="66817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AEBB567F-9768-DF1B-A7A9-25A4C8A9DD8E}"/>
              </a:ext>
            </a:extLst>
          </p:cNvPr>
          <p:cNvSpPr txBox="1">
            <a:spLocks/>
          </p:cNvSpPr>
          <p:nvPr/>
        </p:nvSpPr>
        <p:spPr bwMode="auto">
          <a:xfrm>
            <a:off x="201180" y="548680"/>
            <a:ext cx="5030086" cy="76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000" kern="0" dirty="0"/>
              <a:t>M</a:t>
            </a:r>
            <a:r>
              <a:rPr lang="pt-BR" sz="4000" kern="0" dirty="0"/>
              <a:t>OTOR DO KART</a:t>
            </a:r>
            <a:endParaRPr lang="pt-BR" sz="4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2826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pt-BR" sz="4800"/>
              <a:t>Implementação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3325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4CF18-9480-A6C7-7905-023647FBD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FCF14C-580C-953D-B80A-B47129CB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0" y="102093"/>
            <a:ext cx="4032448" cy="720080"/>
          </a:xfrm>
        </p:spPr>
        <p:txBody>
          <a:bodyPr/>
          <a:lstStyle/>
          <a:p>
            <a:r>
              <a:rPr lang="pt-BR" sz="3600" dirty="0"/>
              <a:t>Implementação</a:t>
            </a:r>
            <a:endParaRPr lang="pt-BR" sz="4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1118F9-9F6D-E43A-FA25-47A21C28E5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5116"/>
          <a:stretch>
            <a:fillRect/>
          </a:stretch>
        </p:blipFill>
        <p:spPr bwMode="auto">
          <a:xfrm>
            <a:off x="1349642" y="760408"/>
            <a:ext cx="6444716" cy="590895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0909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435280" cy="4680520"/>
          </a:xfrm>
        </p:spPr>
        <p:txBody>
          <a:bodyPr>
            <a:normAutofit/>
          </a:bodyPr>
          <a:lstStyle/>
          <a:p>
            <a:r>
              <a:rPr lang="pt-BR" dirty="0"/>
              <a:t>Introdução</a:t>
            </a:r>
          </a:p>
          <a:p>
            <a:r>
              <a:rPr lang="pt-BR" dirty="0"/>
              <a:t>Objetivos</a:t>
            </a:r>
          </a:p>
          <a:p>
            <a:r>
              <a:rPr lang="pt-BR" dirty="0"/>
              <a:t>Fundamentação Teórica</a:t>
            </a:r>
          </a:p>
          <a:p>
            <a:r>
              <a:rPr lang="pt-BR" dirty="0"/>
              <a:t>Trabalhos Correlatos</a:t>
            </a:r>
          </a:p>
          <a:p>
            <a:r>
              <a:rPr lang="pt-BR" dirty="0"/>
              <a:t>Requisitos / Especificação / Implementação</a:t>
            </a:r>
          </a:p>
          <a:p>
            <a:r>
              <a:rPr lang="pt-BR" dirty="0"/>
              <a:t>Resultados / Conclusões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8288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95E53-114E-AFD9-F07D-7C9424D5A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F3884-2D19-7893-CDD5-1B5EB19D9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/>
              <a:t>Implementação</a:t>
            </a:r>
            <a:endParaRPr lang="pt-BR"/>
          </a:p>
        </p:txBody>
      </p:sp>
      <p:pic>
        <p:nvPicPr>
          <p:cNvPr id="3" name="Imagem 2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4246AD94-8C99-1AD9-96EF-E125D28600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t="6077" r="27910" b="21637"/>
          <a:stretch>
            <a:fillRect/>
          </a:stretch>
        </p:blipFill>
        <p:spPr bwMode="auto">
          <a:xfrm>
            <a:off x="823291" y="1846914"/>
            <a:ext cx="2708233" cy="23471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AF59AE3-7924-39C5-2A77-F17C79288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860" y="2625571"/>
            <a:ext cx="4880284" cy="3136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B44B9B2-A01C-09D8-92E7-F5F3C2B0D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4293096"/>
            <a:ext cx="2708233" cy="20751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CB98125-CE77-A37C-8D0C-3E61A4319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6860" y="1700808"/>
            <a:ext cx="4869940" cy="4392488"/>
          </a:xfrm>
        </p:spPr>
        <p:txBody>
          <a:bodyPr/>
          <a:lstStyle/>
          <a:p>
            <a:r>
              <a:rPr lang="en-US" err="1"/>
              <a:t>Ajustando</a:t>
            </a:r>
            <a:r>
              <a:rPr lang="en-US"/>
              <a:t> assets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2278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9BE21-A984-9B42-3408-F93D71607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EE8BF-730D-3351-E064-B1D1BBEE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/>
              <a:t>Implementação</a:t>
            </a:r>
            <a:endParaRPr lang="pt-BR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3AEEAEB3-69DD-1B6C-E49E-A5AE84284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790" y="1335216"/>
            <a:ext cx="7959610" cy="4392488"/>
          </a:xfrm>
        </p:spPr>
        <p:txBody>
          <a:bodyPr>
            <a:normAutofit/>
          </a:bodyPr>
          <a:lstStyle/>
          <a:p>
            <a:r>
              <a:rPr lang="en-US" sz="2800"/>
              <a:t>Código principal do motor</a:t>
            </a:r>
            <a:endParaRPr lang="pt-BR" sz="28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5656695-FCDB-7186-6689-038F2DB8B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90" y="2276872"/>
            <a:ext cx="8742121" cy="3317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6413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64873-EB49-C27A-F42A-845F1F10A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A22821-CCEB-D76B-BD50-1B964B05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/>
              <a:t>Implementação</a:t>
            </a:r>
            <a:endParaRPr lang="pt-BR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38741944-7068-34B0-15F4-C65DECE99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790" y="1335216"/>
            <a:ext cx="7959610" cy="4392488"/>
          </a:xfrm>
        </p:spPr>
        <p:txBody>
          <a:bodyPr>
            <a:normAutofit/>
          </a:bodyPr>
          <a:lstStyle/>
          <a:p>
            <a:r>
              <a:rPr lang="en-US" sz="2800"/>
              <a:t>Código que </a:t>
            </a:r>
            <a:r>
              <a:rPr lang="en-US" sz="2800" err="1"/>
              <a:t>atualiza</a:t>
            </a:r>
            <a:r>
              <a:rPr lang="en-US" sz="2800"/>
              <a:t> o volante</a:t>
            </a:r>
            <a:endParaRPr lang="pt-BR" sz="280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F928658-662B-F445-3FF8-6165811A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58" y="2204864"/>
            <a:ext cx="8392696" cy="32294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7886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42834-1D92-BBFD-56A2-8DC1B9BA3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5FB871-104E-9559-B1C9-0A6FBF78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/>
              <a:t>Implementação</a:t>
            </a:r>
            <a:endParaRPr lang="pt-BR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A9F7E4E4-7CC9-F84F-DE8D-491776A56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790" y="1335216"/>
            <a:ext cx="7959610" cy="4392488"/>
          </a:xfrm>
        </p:spPr>
        <p:txBody>
          <a:bodyPr>
            <a:normAutofit/>
          </a:bodyPr>
          <a:lstStyle/>
          <a:p>
            <a:r>
              <a:rPr lang="en-US" sz="2800"/>
              <a:t>Tela </a:t>
            </a:r>
            <a:r>
              <a:rPr lang="en-US" sz="2800" err="1"/>
              <a:t>inicial</a:t>
            </a:r>
            <a:r>
              <a:rPr lang="en-US" sz="2800"/>
              <a:t> da </a:t>
            </a:r>
            <a:r>
              <a:rPr lang="en-US" sz="2800" err="1"/>
              <a:t>aplicação</a:t>
            </a:r>
            <a:endParaRPr lang="pt-BR" sz="28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DB1358-264C-2EDB-2BD1-2BCB4F730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26" y="2060848"/>
            <a:ext cx="5205547" cy="44023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4321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B7A80-AED4-F7DC-8E66-8953AED46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3F5CB5-871D-8DCF-48F1-60CDE177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/>
              <a:t>Implementação</a:t>
            </a:r>
            <a:endParaRPr lang="pt-BR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5706F684-7B8D-807F-83E3-E251B57B3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790" y="1335216"/>
            <a:ext cx="8103626" cy="5406152"/>
          </a:xfrm>
        </p:spPr>
        <p:txBody>
          <a:bodyPr>
            <a:normAutofit/>
          </a:bodyPr>
          <a:lstStyle/>
          <a:p>
            <a:r>
              <a:rPr lang="en-US" sz="2800" err="1"/>
              <a:t>Cenários</a:t>
            </a:r>
            <a:r>
              <a:rPr lang="en-US" sz="2800"/>
              <a:t>                                      2</a:t>
            </a:r>
          </a:p>
          <a:p>
            <a:endParaRPr lang="en-US" sz="2800"/>
          </a:p>
          <a:p>
            <a:endParaRPr lang="en-US" sz="2800"/>
          </a:p>
          <a:p>
            <a:endParaRPr lang="en-US" sz="2800"/>
          </a:p>
          <a:p>
            <a:pPr marL="0" indent="0">
              <a:buNone/>
            </a:pPr>
            <a:r>
              <a:rPr lang="en-US" sz="2800"/>
              <a:t>                 1                                         </a:t>
            </a:r>
          </a:p>
          <a:p>
            <a:pPr marL="0" indent="0">
              <a:buNone/>
            </a:pPr>
            <a:r>
              <a:rPr lang="pt-BR" sz="2800"/>
              <a:t>                                                             3      </a:t>
            </a:r>
          </a:p>
          <a:p>
            <a:pPr marL="0" indent="0">
              <a:buNone/>
            </a:pPr>
            <a:r>
              <a:rPr lang="pt-BR" sz="2800"/>
              <a:t>                                                                </a:t>
            </a:r>
          </a:p>
          <a:p>
            <a:pPr marL="0" indent="0">
              <a:buNone/>
            </a:pPr>
            <a:r>
              <a:rPr lang="pt-BR" sz="2800"/>
              <a:t>                                                              </a:t>
            </a:r>
          </a:p>
          <a:p>
            <a:pPr marL="0" indent="0">
              <a:buNone/>
            </a:pPr>
            <a:r>
              <a:rPr lang="pt-BR" sz="2800"/>
              <a:t>                                                            </a:t>
            </a:r>
          </a:p>
          <a:p>
            <a:pPr marL="0" indent="0">
              <a:buNone/>
            </a:pPr>
            <a:r>
              <a:rPr lang="pt-BR" sz="2800"/>
              <a:t>                                                         4                         </a:t>
            </a:r>
          </a:p>
        </p:txBody>
      </p:sp>
      <p:pic>
        <p:nvPicPr>
          <p:cNvPr id="3" name="Imagem 2" descr="Uma imagem contendo mesa, tapete&#10;&#10;O conteúdo gerado por IA pode estar incorreto.">
            <a:extLst>
              <a:ext uri="{FF2B5EF4-FFF2-40B4-BE49-F238E27FC236}">
                <a16:creationId xmlns:a16="http://schemas.microsoft.com/office/drawing/2014/main" id="{55AE0819-416B-BA4F-A65E-CF6466403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7" y="3939774"/>
            <a:ext cx="5382207" cy="2518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Imagem 4" descr="Diagrama, Desenho técnico">
            <a:extLst>
              <a:ext uri="{FF2B5EF4-FFF2-40B4-BE49-F238E27FC236}">
                <a16:creationId xmlns:a16="http://schemas.microsoft.com/office/drawing/2014/main" id="{0161726D-6998-A7A4-A7A4-B717DD7BC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22" t="24765" r="13022" b="3254"/>
          <a:stretch>
            <a:fillRect/>
          </a:stretch>
        </p:blipFill>
        <p:spPr bwMode="auto">
          <a:xfrm>
            <a:off x="2267744" y="1517799"/>
            <a:ext cx="3384376" cy="231569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985BF5F2-36EF-0427-8CE6-1BF324648A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00" b="11725"/>
          <a:stretch>
            <a:fillRect/>
          </a:stretch>
        </p:blipFill>
        <p:spPr bwMode="auto">
          <a:xfrm>
            <a:off x="6164074" y="4365104"/>
            <a:ext cx="2767136" cy="1258441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 descr="Gráfico, Gráfico de superfície&#10;&#10;O conteúdo gerado por IA pode estar incorreto.">
            <a:extLst>
              <a:ext uri="{FF2B5EF4-FFF2-40B4-BE49-F238E27FC236}">
                <a16:creationId xmlns:a16="http://schemas.microsoft.com/office/drawing/2014/main" id="{330CACB3-8767-E0CD-1908-8EF72C34A3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126"/>
          <a:stretch>
            <a:fillRect/>
          </a:stretch>
        </p:blipFill>
        <p:spPr bwMode="auto">
          <a:xfrm>
            <a:off x="5762369" y="1830948"/>
            <a:ext cx="3162300" cy="1320165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33494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BA332-B6DF-1E20-F614-961F2D80C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941931-5709-789C-A626-F49B0A8A1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Análise dos Resultados</a:t>
            </a:r>
          </a:p>
        </p:txBody>
      </p:sp>
      <p:pic>
        <p:nvPicPr>
          <p:cNvPr id="12292" name="Picture 4" descr="Gráfico de respostas do Formulários Google. Título da pergunta: Das atividades solicitadas, quantas atividades você conseguiu executar sem auxilio?. Número de respostas: 6 respostas.">
            <a:extLst>
              <a:ext uri="{FF2B5EF4-FFF2-40B4-BE49-F238E27FC236}">
                <a16:creationId xmlns:a16="http://schemas.microsoft.com/office/drawing/2014/main" id="{35DEA11C-BE0C-9B29-20F0-84A06BE4D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4950"/>
            <a:ext cx="9144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997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D381B-298D-3209-89DA-E13049ED3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1BC533-BB9B-1DBB-868B-DFC866C4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Análise dos Resultados</a:t>
            </a:r>
          </a:p>
        </p:txBody>
      </p:sp>
      <p:pic>
        <p:nvPicPr>
          <p:cNvPr id="10242" name="Picture 2" descr="Gráfico de respostas do Formulários Google. Título da pergunta: Em uma escala de 1 a 5 onde 5 é muito e 1 é pouco, qual o nível de enjoo sentido ao decorrer da utilização? . Número de respostas: 6 respostas.">
            <a:extLst>
              <a:ext uri="{FF2B5EF4-FFF2-40B4-BE49-F238E27FC236}">
                <a16:creationId xmlns:a16="http://schemas.microsoft.com/office/drawing/2014/main" id="{251D8B33-AA26-8B84-5F1C-D835F43E3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144000" cy="464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598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48C4E-8523-ECDF-EDA0-57E5D4E60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22957-D08C-923E-877F-0ABE6B461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Análise dos Resultados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BC6B62D-9BE4-3697-5DAA-B82AED568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5725"/>
            <a:ext cx="9144000" cy="41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323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35B40-C36F-0AAE-C464-57E58DC27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DBD2E-2075-9196-7378-772378DBF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Análise dos Resultados</a:t>
            </a:r>
          </a:p>
        </p:txBody>
      </p:sp>
      <p:pic>
        <p:nvPicPr>
          <p:cNvPr id="13314" name="Picture 2" descr="Gráfico de respostas do Formulários Google. Título da pergunta: Se você considera que não sabe dirigir com alguma proficiência, esse jogo te ajudou a apresentar os conceitos de troca de marcha?. Número de respostas: 2 respostas.">
            <a:extLst>
              <a:ext uri="{FF2B5EF4-FFF2-40B4-BE49-F238E27FC236}">
                <a16:creationId xmlns:a16="http://schemas.microsoft.com/office/drawing/2014/main" id="{8BEB49AF-755C-A02C-DEC0-B1CD00281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5725"/>
            <a:ext cx="9144000" cy="41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002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EC5AD-20C3-BF1B-931D-85D9EA311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C3BC8E-0C78-F23C-5E92-E3EF43E6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Análise dos Resultados</a:t>
            </a:r>
          </a:p>
        </p:txBody>
      </p:sp>
      <p:pic>
        <p:nvPicPr>
          <p:cNvPr id="17410" name="Picture 2" descr="Gráfico de respostas do Formulários Google. Título da pergunta: Você acha que o modo de pista molhada te ajudou a perceber os riscos de dirigir em rápido em momentos de chuva?. Número de respostas: 6 respostas.">
            <a:extLst>
              <a:ext uri="{FF2B5EF4-FFF2-40B4-BE49-F238E27FC236}">
                <a16:creationId xmlns:a16="http://schemas.microsoft.com/office/drawing/2014/main" id="{0BB29B17-39FC-E50D-67B5-EEF9ECA8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5725"/>
            <a:ext cx="9144000" cy="41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54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pt-BR" dirty="0" err="1"/>
              <a:t>Trânsito</a:t>
            </a:r>
            <a:endParaRPr lang="en-US" altLang="pt-BR"/>
          </a:p>
          <a:p>
            <a:pPr eaLnBrk="1" hangingPunct="1"/>
            <a:r>
              <a:rPr lang="en-US" altLang="pt-BR" err="1"/>
              <a:t>Ambiente</a:t>
            </a:r>
            <a:r>
              <a:rPr lang="en-US" altLang="pt-BR"/>
              <a:t> </a:t>
            </a:r>
            <a:r>
              <a:rPr lang="en-US" altLang="pt-BR" err="1"/>
              <a:t>Virtuais</a:t>
            </a:r>
            <a:endParaRPr lang="en-US" altLang="pt-BR"/>
          </a:p>
          <a:p>
            <a:pPr eaLnBrk="1" hangingPunct="1"/>
            <a:r>
              <a:rPr lang="en-US" altLang="pt-BR" err="1"/>
              <a:t>Dispositivos</a:t>
            </a:r>
            <a:r>
              <a:rPr lang="en-US" altLang="pt-BR"/>
              <a:t> de </a:t>
            </a:r>
            <a:r>
              <a:rPr lang="en-US" altLang="pt-BR" err="1"/>
              <a:t>Realidade</a:t>
            </a:r>
            <a:r>
              <a:rPr lang="en-US" altLang="pt-BR"/>
              <a:t> Virtual</a:t>
            </a:r>
          </a:p>
          <a:p>
            <a:pPr eaLnBrk="1" hangingPunct="1"/>
            <a:r>
              <a:rPr lang="pt-BR" altLang="pt-BR"/>
              <a:t>Educação sobre o Trânsito</a:t>
            </a:r>
          </a:p>
          <a:p>
            <a:endParaRPr lang="pt-BR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194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2C297-0CC6-974A-BA08-722B787DB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0B0ED-25E1-62BA-BA60-057F0E6B5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Análise dos Resultados</a:t>
            </a:r>
          </a:p>
        </p:txBody>
      </p:sp>
      <p:pic>
        <p:nvPicPr>
          <p:cNvPr id="16386" name="Picture 2" descr="Gráfico de respostas do Formulários Google. Título da pergunta: Você acha que o modo de pista de terra te ajudou a perceber a dificuldade de dirigir rápido em pistas com esse tipo de terreno?. Número de respostas: 6 respostas.">
            <a:extLst>
              <a:ext uri="{FF2B5EF4-FFF2-40B4-BE49-F238E27FC236}">
                <a16:creationId xmlns:a16="http://schemas.microsoft.com/office/drawing/2014/main" id="{4D6DBF75-E5AC-8CC8-EE37-4741BF0B8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5725"/>
            <a:ext cx="9144000" cy="41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431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BF5DD-8C93-DFD2-7A1F-9C7B64ADF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075A06-D215-544A-ABDD-79563E6C1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Análise dos Resultados</a:t>
            </a:r>
          </a:p>
        </p:txBody>
      </p:sp>
      <p:pic>
        <p:nvPicPr>
          <p:cNvPr id="15362" name="Picture 2" descr="Gráfico de respostas do Formulários Google. Título da pergunta: Qual é a sua avaliação da aplicação?. Número de respostas: 6 respostas.">
            <a:extLst>
              <a:ext uri="{FF2B5EF4-FFF2-40B4-BE49-F238E27FC236}">
                <a16:creationId xmlns:a16="http://schemas.microsoft.com/office/drawing/2014/main" id="{DCC9DFA0-40F1-2FD4-F9A7-FA07290C6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4950"/>
            <a:ext cx="9144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486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Simulação do cenário real</a:t>
            </a:r>
          </a:p>
          <a:p>
            <a:r>
              <a:rPr lang="pt-BR" dirty="0"/>
              <a:t>Alta imersão percebida</a:t>
            </a:r>
          </a:p>
          <a:p>
            <a:r>
              <a:rPr lang="pt-BR" dirty="0"/>
              <a:t>Diversão e aprendizado garantido</a:t>
            </a:r>
          </a:p>
        </p:txBody>
      </p:sp>
    </p:spTree>
    <p:extLst>
      <p:ext uri="{BB962C8B-B14F-4D97-AF65-F5344CB8AC3E}">
        <p14:creationId xmlns:p14="http://schemas.microsoft.com/office/powerpoint/2010/main" val="1538632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Sugestões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lphaLcParenR"/>
            </a:pPr>
            <a:r>
              <a:rPr lang="pt-BR" sz="2400" dirty="0">
                <a:ea typeface="Times New Roman" panose="02020603050405020304" pitchFamily="18" charset="0"/>
              </a:rPr>
              <a:t>implementar um sistema de pontos para beneficiar boas práticas e negativar mais práticas na direção</a:t>
            </a:r>
          </a:p>
          <a:p>
            <a:pPr marL="457200" indent="-457200">
              <a:buFont typeface="+mj-lt"/>
              <a:buAutoNum type="alphaLcParenR"/>
            </a:pPr>
            <a:r>
              <a:rPr lang="pt-BR" sz="2400" dirty="0">
                <a:ea typeface="Times New Roman" panose="02020603050405020304" pitchFamily="18" charset="0"/>
              </a:rPr>
              <a:t>implementar gasto de combustível associado a maneira como o usuário dirige, melhorando ou piorando a economia do veículo</a:t>
            </a:r>
            <a:endParaRPr lang="pt-BR" sz="2400" dirty="0">
              <a:effectLst/>
              <a:ea typeface="Times New Roman" panose="02020603050405020304" pitchFamily="18" charset="0"/>
            </a:endParaRPr>
          </a:p>
          <a:p>
            <a:pPr marL="457200" indent="-457200">
              <a:buFont typeface="+mj-lt"/>
              <a:buAutoNum type="alphaLcParenR"/>
            </a:pPr>
            <a:r>
              <a:rPr lang="pt-BR" sz="2400" dirty="0">
                <a:ea typeface="Times New Roman" panose="02020603050405020304" pitchFamily="18" charset="0"/>
              </a:rPr>
              <a:t>implementar freio de mão para que o usuário possa perceber e sentir a diferença entre freio do motor, freio do pneu e freio de mão</a:t>
            </a:r>
          </a:p>
          <a:p>
            <a:pPr marL="457200" indent="-457200">
              <a:buFont typeface="+mj-lt"/>
              <a:buAutoNum type="alphaLcParenR"/>
            </a:pPr>
            <a:r>
              <a:rPr lang="pt-BR" sz="2400" dirty="0">
                <a:ea typeface="Times New Roman" panose="02020603050405020304" pitchFamily="18" charset="0"/>
              </a:rPr>
              <a:t>adicionar cenários com possibilidade de estacionar o veículo para que o usuário possa treinar baliza</a:t>
            </a:r>
          </a:p>
          <a:p>
            <a:pPr marL="457200" indent="-457200">
              <a:buFont typeface="+mj-lt"/>
              <a:buAutoNum type="alphaLcParenR"/>
            </a:pPr>
            <a:r>
              <a:rPr lang="pt-BR" sz="2400" dirty="0">
                <a:ea typeface="Times New Roman" panose="02020603050405020304" pitchFamily="18" charset="0"/>
              </a:rPr>
              <a:t>implementar a sinalização de setas para auxiliar no aprendizado da direção do veículo</a:t>
            </a:r>
          </a:p>
          <a:p>
            <a:pPr marL="457200" indent="-457200">
              <a:buFont typeface="+mj-lt"/>
              <a:buAutoNum type="alphaLcParenR"/>
            </a:pPr>
            <a:r>
              <a:rPr lang="pt-BR" sz="2400" dirty="0">
                <a:ea typeface="Times New Roman" panose="02020603050405020304" pitchFamily="18" charset="0"/>
              </a:rPr>
              <a:t>adicionar cenários noturnos com a função de faróis para que o usuário percebe seus usos no dia a dia</a:t>
            </a:r>
            <a:endParaRPr lang="pt-BR" sz="24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665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91982-27A3-1A29-E33D-DBAE42038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7C406452-0AED-7C91-AA66-C0B5F250E787}"/>
              </a:ext>
            </a:extLst>
          </p:cNvPr>
          <p:cNvSpPr txBox="1">
            <a:spLocks/>
          </p:cNvSpPr>
          <p:nvPr/>
        </p:nvSpPr>
        <p:spPr bwMode="auto">
          <a:xfrm>
            <a:off x="467544" y="18864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dirty="0"/>
              <a:t>Demonstração</a:t>
            </a:r>
            <a:endParaRPr lang="pt-BR" kern="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77C56C5-29C1-C60E-5C22-5C1346CC0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effectLst/>
                <a:ea typeface="Times New Roman" panose="02020603050405020304" pitchFamily="18" charset="0"/>
              </a:rPr>
              <a:t>Vídeo</a:t>
            </a:r>
            <a:endParaRPr lang="pt-BR" dirty="0">
              <a:ea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ea typeface="Times New Roman" panose="02020603050405020304" pitchFamily="18" charset="0"/>
              </a:rPr>
              <a:t>P</a:t>
            </a:r>
            <a:r>
              <a:rPr lang="pt-BR" dirty="0">
                <a:effectLst/>
                <a:ea typeface="Times New Roman" panose="02020603050405020304" pitchFamily="18" charset="0"/>
              </a:rPr>
              <a:t>rática</a:t>
            </a:r>
          </a:p>
        </p:txBody>
      </p:sp>
    </p:spTree>
    <p:extLst>
      <p:ext uri="{BB962C8B-B14F-4D97-AF65-F5344CB8AC3E}">
        <p14:creationId xmlns:p14="http://schemas.microsoft.com/office/powerpoint/2010/main" val="1387249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altLang="pt-BR" sz="2800" dirty="0"/>
              <a:t>Criar um simulador que possibilite usuários a aprenderem de maneira lúdica sobre a direção de um veículo:</a:t>
            </a:r>
          </a:p>
          <a:p>
            <a:pPr lvl="1" eaLnBrk="1" hangingPunct="1"/>
            <a:r>
              <a:rPr lang="pt-BR" altLang="pt-BR" sz="2400" dirty="0"/>
              <a:t>Criar um cenário dinâmico que simule alguém dirigindo em um carro</a:t>
            </a:r>
          </a:p>
          <a:p>
            <a:pPr lvl="1" eaLnBrk="1" hangingPunct="1"/>
            <a:r>
              <a:rPr lang="pt-BR" altLang="pt-BR" sz="2400" dirty="0"/>
              <a:t>Utilizar o Óculos Quest 2 com volante, pedal e marcha para aumentar a imersão</a:t>
            </a:r>
          </a:p>
          <a:p>
            <a:pPr lvl="1" eaLnBrk="1" hangingPunct="1"/>
            <a:r>
              <a:rPr lang="pt-BR" altLang="pt-BR" sz="2400" dirty="0"/>
              <a:t>Testar a eficácia do simulador com grupos de usuários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695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pt-BR"/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2489010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err="1"/>
              <a:t>Trânsito</a:t>
            </a:r>
            <a:endParaRPr lang="pt-BR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211F8D6-16C7-CDE1-26E9-002B99ACA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68052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pt-BR" sz="3600" dirty="0" err="1"/>
              <a:t>Vítimas</a:t>
            </a:r>
            <a:r>
              <a:rPr lang="en-US" altLang="pt-BR" sz="3600" dirty="0"/>
              <a:t> do </a:t>
            </a:r>
            <a:r>
              <a:rPr lang="en-US" altLang="pt-BR" sz="3600" dirty="0" err="1"/>
              <a:t>trânsito</a:t>
            </a:r>
            <a:r>
              <a:rPr lang="en-US" altLang="pt-BR" sz="3600" dirty="0"/>
              <a:t> </a:t>
            </a:r>
            <a:r>
              <a:rPr lang="en-US" altLang="pt-BR" sz="3600" dirty="0" err="1"/>
              <a:t>aumentam</a:t>
            </a:r>
            <a:endParaRPr lang="en-US" altLang="pt-BR" sz="3600" dirty="0"/>
          </a:p>
          <a:p>
            <a:pPr eaLnBrk="1" hangingPunct="1"/>
            <a:r>
              <a:rPr lang="en-US" altLang="pt-BR" sz="3600" dirty="0" err="1"/>
              <a:t>Países</a:t>
            </a:r>
            <a:r>
              <a:rPr lang="en-US" altLang="pt-BR" sz="3600" dirty="0"/>
              <a:t> com </a:t>
            </a:r>
            <a:r>
              <a:rPr lang="en-US" altLang="pt-BR" sz="3600" dirty="0" err="1"/>
              <a:t>maiores</a:t>
            </a:r>
            <a:r>
              <a:rPr lang="en-US" altLang="pt-BR" sz="3600" dirty="0"/>
              <a:t> </a:t>
            </a:r>
            <a:r>
              <a:rPr lang="en-US" altLang="pt-BR" sz="3600" dirty="0" err="1"/>
              <a:t>índices</a:t>
            </a:r>
            <a:endParaRPr lang="en-US" altLang="pt-BR" sz="3600" dirty="0"/>
          </a:p>
          <a:p>
            <a:pPr eaLnBrk="1" hangingPunct="1"/>
            <a:r>
              <a:rPr lang="pt-BR" altLang="pt-BR" sz="3600" dirty="0"/>
              <a:t>O papel das infrações e educação</a:t>
            </a:r>
          </a:p>
        </p:txBody>
      </p:sp>
    </p:spTree>
    <p:extLst>
      <p:ext uri="{BB962C8B-B14F-4D97-AF65-F5344CB8AC3E}">
        <p14:creationId xmlns:p14="http://schemas.microsoft.com/office/powerpoint/2010/main" val="3370591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Realidade Virtual Imersiva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211F8D6-16C7-CDE1-26E9-002B99ACA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96752"/>
            <a:ext cx="8229600" cy="46805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>
              <a:effectLst/>
              <a:ea typeface="Times New Roman" panose="02020603050405020304" pitchFamily="18" charset="0"/>
            </a:endParaRPr>
          </a:p>
          <a:p>
            <a:r>
              <a:rPr lang="pt-BR" dirty="0">
                <a:ea typeface="Times New Roman" panose="02020603050405020304" pitchFamily="18" charset="0"/>
              </a:rPr>
              <a:t>Ampliam oportunidades de aprendizado</a:t>
            </a:r>
          </a:p>
          <a:p>
            <a:r>
              <a:rPr lang="pt-BR" dirty="0">
                <a:ea typeface="Times New Roman" panose="02020603050405020304" pitchFamily="18" charset="0"/>
              </a:rPr>
              <a:t>Constroem autoconfiança e motivação no ambiente educacional</a:t>
            </a:r>
          </a:p>
          <a:p>
            <a:pPr eaLnBrk="1" hangingPunct="1"/>
            <a:r>
              <a:rPr lang="pt-BR" altLang="pt-BR" dirty="0"/>
              <a:t>A influência da imersão</a:t>
            </a:r>
          </a:p>
          <a:p>
            <a:r>
              <a:rPr lang="pt-BR" dirty="0">
                <a:ea typeface="Times New Roman" panose="02020603050405020304" pitchFamily="18" charset="0"/>
              </a:rPr>
              <a:t>Ensino e diversão</a:t>
            </a:r>
          </a:p>
          <a:p>
            <a:endParaRPr lang="pt-BR" sz="2800" dirty="0">
              <a:effectLst/>
              <a:ea typeface="Times New Roman" panose="02020603050405020304" pitchFamily="18" charset="0"/>
            </a:endParaRP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802540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241"/>
            <a:ext cx="8229600" cy="1143000"/>
          </a:xfrm>
        </p:spPr>
        <p:txBody>
          <a:bodyPr/>
          <a:lstStyle/>
          <a:p>
            <a:r>
              <a:rPr lang="pt-BR" dirty="0"/>
              <a:t>Trabalhos Correlatos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82AC119-9312-ABC4-68FD-4928B103725C}"/>
              </a:ext>
            </a:extLst>
          </p:cNvPr>
          <p:cNvSpPr txBox="1">
            <a:spLocks noGrp="1"/>
          </p:cNvSpPr>
          <p:nvPr>
            <p:ph idx="1"/>
          </p:nvPr>
        </p:nvSpPr>
        <p:spPr bwMode="auto">
          <a:xfrm>
            <a:off x="1115616" y="1232164"/>
            <a:ext cx="6912768" cy="505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775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pt-BR" altLang="pt-BR" sz="2000" err="1"/>
              <a:t>TransitAR</a:t>
            </a:r>
            <a:r>
              <a:rPr lang="pt-BR" altLang="pt-BR" sz="2000"/>
              <a:t> – Jogo de Conscientização Sobre o Trânsito </a:t>
            </a:r>
            <a:r>
              <a:rPr lang="pt-BR" sz="2000" kern="0"/>
              <a:t>(Buzzi, 2018)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2C838E8-50A2-227B-8D6A-8B7C841AB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16832"/>
            <a:ext cx="8229600" cy="4166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pt-BR" sz="2400" kern="0" dirty="0" err="1"/>
              <a:t>Gamificação</a:t>
            </a:r>
            <a:r>
              <a:rPr lang="en-US" altLang="pt-BR" sz="2400" kern="0" dirty="0"/>
              <a:t> dos </a:t>
            </a:r>
            <a:r>
              <a:rPr lang="en-US" altLang="pt-BR" sz="2400" kern="0" dirty="0" err="1"/>
              <a:t>aspectos</a:t>
            </a:r>
            <a:r>
              <a:rPr lang="en-US" altLang="pt-BR" sz="2400" kern="0" dirty="0"/>
              <a:t> do </a:t>
            </a:r>
            <a:r>
              <a:rPr lang="en-US" altLang="pt-BR" sz="2400" kern="0" dirty="0" err="1"/>
              <a:t>trânsito</a:t>
            </a:r>
            <a:endParaRPr lang="en-US" altLang="pt-BR" sz="2400" kern="0" dirty="0"/>
          </a:p>
          <a:p>
            <a:r>
              <a:rPr lang="en-US" altLang="pt-BR" sz="2400" kern="0" dirty="0" err="1"/>
              <a:t>Diversificação</a:t>
            </a:r>
            <a:r>
              <a:rPr lang="en-US" altLang="pt-BR" sz="2400" kern="0" dirty="0"/>
              <a:t> de </a:t>
            </a:r>
            <a:r>
              <a:rPr lang="en-US" altLang="pt-BR" sz="2400" kern="0" dirty="0" err="1"/>
              <a:t>eventos</a:t>
            </a:r>
            <a:endParaRPr lang="en-US" altLang="pt-BR" sz="2400" kern="0" dirty="0"/>
          </a:p>
          <a:p>
            <a:r>
              <a:rPr lang="en-US" altLang="pt-BR" sz="2400" kern="0" dirty="0" err="1"/>
              <a:t>Complexidade</a:t>
            </a:r>
            <a:endParaRPr lang="en-US" altLang="pt-BR" sz="2400" kern="0" dirty="0"/>
          </a:p>
          <a:p>
            <a:endParaRPr lang="pt-BR" altLang="pt-BR" sz="3600" kern="0" dirty="0"/>
          </a:p>
        </p:txBody>
      </p:sp>
      <p:pic>
        <p:nvPicPr>
          <p:cNvPr id="11" name="Imagem 4">
            <a:extLst>
              <a:ext uri="{FF2B5EF4-FFF2-40B4-BE49-F238E27FC236}">
                <a16:creationId xmlns:a16="http://schemas.microsoft.com/office/drawing/2014/main" id="{03D4FD7E-07E6-D903-4AB7-43A3D066F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65" y="2780928"/>
            <a:ext cx="5438775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2">
            <a:extLst>
              <a:ext uri="{FF2B5EF4-FFF2-40B4-BE49-F238E27FC236}">
                <a16:creationId xmlns:a16="http://schemas.microsoft.com/office/drawing/2014/main" id="{D7E65C7F-7DAE-8CFD-68A6-A0378245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38" y="4106129"/>
            <a:ext cx="4487863" cy="254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7367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C0234-B319-8888-3E3F-7339C983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4BAA84-C918-6010-B450-3C72A7DDD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241"/>
            <a:ext cx="8229600" cy="1143000"/>
          </a:xfrm>
        </p:spPr>
        <p:txBody>
          <a:bodyPr/>
          <a:lstStyle/>
          <a:p>
            <a:r>
              <a:rPr lang="pt-BR" dirty="0"/>
              <a:t>Trabalhos Correlatos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E29CFC-6DCA-B37E-CE7C-CCE998C85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88840"/>
            <a:ext cx="8229600" cy="4528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pt-BR" sz="2400" kern="0" err="1"/>
              <a:t>Ambiente</a:t>
            </a:r>
            <a:r>
              <a:rPr lang="en-US" altLang="pt-BR" sz="2400" kern="0"/>
              <a:t> virtual x real</a:t>
            </a:r>
          </a:p>
          <a:p>
            <a:r>
              <a:rPr lang="en-US" altLang="pt-BR" sz="2400" kern="0" err="1"/>
              <a:t>Realidade</a:t>
            </a:r>
            <a:r>
              <a:rPr lang="en-US" altLang="pt-BR" sz="2400" kern="0"/>
              <a:t> virtual de alto </a:t>
            </a:r>
            <a:r>
              <a:rPr lang="en-US" altLang="pt-BR" sz="2400" kern="0" err="1"/>
              <a:t>custo</a:t>
            </a:r>
            <a:endParaRPr lang="en-US" altLang="pt-BR" sz="2400" kern="0"/>
          </a:p>
          <a:p>
            <a:r>
              <a:rPr lang="en-US" altLang="pt-BR" sz="2400" kern="0"/>
              <a:t>Testes e </a:t>
            </a:r>
            <a:r>
              <a:rPr lang="en-US" altLang="pt-BR" sz="2400" kern="0" err="1"/>
              <a:t>validações</a:t>
            </a:r>
            <a:endParaRPr lang="en-US" altLang="pt-BR" sz="2400" kern="0"/>
          </a:p>
          <a:p>
            <a:endParaRPr lang="pt-BR" altLang="pt-BR" kern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58EE0B9-725E-E1DA-88CB-3D771ACF97B7}"/>
              </a:ext>
            </a:extLst>
          </p:cNvPr>
          <p:cNvSpPr txBox="1">
            <a:spLocks/>
          </p:cNvSpPr>
          <p:nvPr/>
        </p:nvSpPr>
        <p:spPr bwMode="auto">
          <a:xfrm>
            <a:off x="1115616" y="1232164"/>
            <a:ext cx="6912768" cy="505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77500" lnSpcReduction="20000"/>
          </a:bodyPr>
          <a:lstStyle>
            <a:lvl1pPr marL="342900" indent="-342900" algn="ctr" rtl="0" fontAlgn="base">
              <a:spcBef>
                <a:spcPct val="0"/>
              </a:spcBef>
              <a:spcAft>
                <a:spcPct val="0"/>
              </a:spcAft>
              <a:buChar char="•"/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marL="742950" indent="-285750" algn="ctr" rtl="0" fontAlgn="base">
              <a:spcBef>
                <a:spcPct val="0"/>
              </a:spcBef>
              <a:spcAft>
                <a:spcPct val="0"/>
              </a:spcAft>
              <a:buChar char="–"/>
              <a:defRPr sz="4400">
                <a:solidFill>
                  <a:schemeClr val="tx2"/>
                </a:solidFill>
                <a:latin typeface="Arial" charset="0"/>
              </a:defRPr>
            </a:lvl2pPr>
            <a:lvl3pPr marL="1143000" indent="-228600" algn="ctr" rtl="0" fontAlgn="base">
              <a:spcBef>
                <a:spcPct val="0"/>
              </a:spcBef>
              <a:spcAft>
                <a:spcPct val="0"/>
              </a:spcAft>
              <a:buChar char="•"/>
              <a:defRPr sz="4400">
                <a:solidFill>
                  <a:schemeClr val="tx2"/>
                </a:solidFill>
                <a:latin typeface="Arial" charset="0"/>
              </a:defRPr>
            </a:lvl3pPr>
            <a:lvl4pPr marL="1600200" indent="-228600" algn="ctr" rtl="0" fontAlgn="base">
              <a:spcBef>
                <a:spcPct val="0"/>
              </a:spcBef>
              <a:spcAft>
                <a:spcPct val="0"/>
              </a:spcAft>
              <a:buChar char="–"/>
              <a:defRPr sz="4400">
                <a:solidFill>
                  <a:schemeClr val="tx2"/>
                </a:solidFill>
                <a:latin typeface="Arial" charset="0"/>
              </a:defRPr>
            </a:lvl4pPr>
            <a:lvl5pPr marL="2057400" indent="-228600" algn="ctr" rtl="0" fontAlgn="base">
              <a:spcBef>
                <a:spcPct val="0"/>
              </a:spcBef>
              <a:spcAft>
                <a:spcPct val="0"/>
              </a:spcAft>
              <a:buChar char="»"/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indent="-228600" algn="ctr" rtl="0" fontAlgn="base">
              <a:spcBef>
                <a:spcPct val="0"/>
              </a:spcBef>
              <a:spcAft>
                <a:spcPct val="0"/>
              </a:spcAft>
              <a:buChar char="»"/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indent="-228600" algn="ctr" rtl="0" fontAlgn="base">
              <a:spcBef>
                <a:spcPct val="0"/>
              </a:spcBef>
              <a:spcAft>
                <a:spcPct val="0"/>
              </a:spcAft>
              <a:buChar char="»"/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indent="-228600" algn="ctr" rtl="0" fontAlgn="base">
              <a:spcBef>
                <a:spcPct val="0"/>
              </a:spcBef>
              <a:spcAft>
                <a:spcPct val="0"/>
              </a:spcAft>
              <a:buChar char="»"/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indent="-228600" algn="ctr" rtl="0" fontAlgn="base">
              <a:spcBef>
                <a:spcPct val="0"/>
              </a:spcBef>
              <a:spcAft>
                <a:spcPct val="0"/>
              </a:spcAft>
              <a:buChar char="»"/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pt-BR" altLang="pt-BR" sz="2000"/>
              <a:t>Análise da Validade Comportamental de Um Simulador de Direção Imersivo (</a:t>
            </a:r>
            <a:r>
              <a:rPr lang="pt-BR" altLang="pt-BR" sz="2000" err="1"/>
              <a:t>Andiola</a:t>
            </a:r>
            <a:r>
              <a:rPr lang="pt-BR" altLang="pt-BR" sz="2000"/>
              <a:t>, 2021)</a:t>
            </a:r>
            <a:endParaRPr lang="pt-BR" sz="2000" kern="0"/>
          </a:p>
        </p:txBody>
      </p:sp>
      <p:pic>
        <p:nvPicPr>
          <p:cNvPr id="6" name="Imagem 2">
            <a:extLst>
              <a:ext uri="{FF2B5EF4-FFF2-40B4-BE49-F238E27FC236}">
                <a16:creationId xmlns:a16="http://schemas.microsoft.com/office/drawing/2014/main" id="{087B6472-E03A-ACCC-8173-E38FFBFAB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" r="2316"/>
          <a:stretch>
            <a:fillRect/>
          </a:stretch>
        </p:blipFill>
        <p:spPr bwMode="auto">
          <a:xfrm>
            <a:off x="5292080" y="2060848"/>
            <a:ext cx="3453898" cy="343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AA04E749-E857-E019-5B2D-39C4F3E80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29000"/>
            <a:ext cx="3959225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3462423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741</Words>
  <Application>Microsoft Office PowerPoint</Application>
  <PresentationFormat>Apresentação na tela (4:3)</PresentationFormat>
  <Paragraphs>139</Paragraphs>
  <Slides>34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8" baseType="lpstr">
      <vt:lpstr>Aptos</vt:lpstr>
      <vt:lpstr>Arial</vt:lpstr>
      <vt:lpstr>Times New Roman</vt:lpstr>
      <vt:lpstr>Design padrão</vt:lpstr>
      <vt:lpstr>DRIVER VR</vt:lpstr>
      <vt:lpstr>Roteiro</vt:lpstr>
      <vt:lpstr>Introdução</vt:lpstr>
      <vt:lpstr>Objetivos</vt:lpstr>
      <vt:lpstr>Fundamentação Teórica</vt:lpstr>
      <vt:lpstr>Trânsito</vt:lpstr>
      <vt:lpstr>Realidade Virtual Imersiva</vt:lpstr>
      <vt:lpstr>Trabalhos Correlatos</vt:lpstr>
      <vt:lpstr>Trabalhos Correlatos</vt:lpstr>
      <vt:lpstr>Trabalhos Correlatos</vt:lpstr>
      <vt:lpstr>Especificação</vt:lpstr>
      <vt:lpstr>Requisitos Funcionais</vt:lpstr>
      <vt:lpstr>Requisitos Funcionais</vt:lpstr>
      <vt:lpstr>Requisitos Não Funcionais</vt:lpstr>
      <vt:lpstr>Apresentação do PowerPoint</vt:lpstr>
      <vt:lpstr>Apresentação do PowerPoint</vt:lpstr>
      <vt:lpstr>Apresentação do PowerPoint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Conclusões</vt:lpstr>
      <vt:lpstr>Sugestões</vt:lpstr>
      <vt:lpstr>Apresentação do PowerPoint</vt:lpstr>
    </vt:vector>
  </TitlesOfParts>
  <Company>FURB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Seção de Apoio ao Usuário</dc:creator>
  <cp:lastModifiedBy>Vítor Gabriel Eduardo</cp:lastModifiedBy>
  <cp:revision>108</cp:revision>
  <dcterms:created xsi:type="dcterms:W3CDTF">2012-05-08T00:10:24Z</dcterms:created>
  <dcterms:modified xsi:type="dcterms:W3CDTF">2025-07-07T12:57:38Z</dcterms:modified>
</cp:coreProperties>
</file>